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671" r:id="rId6"/>
    <p:sldMasterId id="2147483679" r:id="rId7"/>
  </p:sldMasterIdLst>
  <p:notesMasterIdLst>
    <p:notesMasterId r:id="rId22"/>
  </p:notesMasterIdLst>
  <p:sldIdLst>
    <p:sldId id="454" r:id="rId8"/>
    <p:sldId id="436" r:id="rId9"/>
    <p:sldId id="323" r:id="rId10"/>
    <p:sldId id="449" r:id="rId11"/>
    <p:sldId id="423" r:id="rId12"/>
    <p:sldId id="443" r:id="rId13"/>
    <p:sldId id="450" r:id="rId14"/>
    <p:sldId id="445" r:id="rId15"/>
    <p:sldId id="451" r:id="rId16"/>
    <p:sldId id="446" r:id="rId17"/>
    <p:sldId id="452" r:id="rId18"/>
    <p:sldId id="453" r:id="rId19"/>
    <p:sldId id="398" r:id="rId20"/>
    <p:sldId id="43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/>
    <p:restoredTop sz="75607"/>
  </p:normalViewPr>
  <p:slideViewPr>
    <p:cSldViewPr snapToGrid="0" snapToObjects="1">
      <p:cViewPr varScale="1">
        <p:scale>
          <a:sx n="31" d="100"/>
          <a:sy n="31" d="100"/>
        </p:scale>
        <p:origin x="870" y="60"/>
      </p:cViewPr>
      <p:guideLst>
        <p:guide orient="horz" pos="1013"/>
        <p:guide pos="2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B676D5-0685-9148-BDC5-177DA2989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2BE2A-F435-EF43-90AD-17113A6D07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1FBF26-8A09-EF4B-AE25-560A7C0BBE22}" type="datetimeFigureOut">
              <a:rPr lang="en-US" altLang="x-none"/>
              <a:pPr/>
              <a:t>11/9/2023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03B9AC-9EF6-7B4A-BBDF-3A76CAFD1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FB479F-7B60-2B4E-B5B8-4E4B9AE4C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6ADA0-ED3E-A84A-B382-CE4F3A3CED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7A19C-E62D-A84A-BAB1-2D40FA7CC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7DD255-EF8F-6B4B-96D0-0275A572FA98}" type="slidenum">
              <a:rPr lang="en-US" altLang="x-none"/>
              <a:pPr/>
              <a:t>‹N›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1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9CE2FB9-666B-A54B-8B9A-76F66A714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DC5CE25-9068-2143-93E3-0A5D8DAD5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971A-21E0-E94F-8BB0-5E4BE417D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38AF18-8C28-6C49-91B3-D46FC2559E85}" type="slidenum">
              <a:rPr lang="en-US" altLang="x-none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x-non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E9E545B-FD90-479C-96EB-FBE1F0EBFD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2818FD1-CAD0-4D40-A818-2EC7866F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F89C329-D49B-4060-8226-639044AE5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95547F-1F6B-4E82-B4F7-A293E1FA15D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1A360C6-2F93-4D0E-A106-D5C61733A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EDFA1A2-3264-4CEF-A7F4-6B5334911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563D8A7-AD55-43FB-946C-3E17FBB92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654251-27F0-47C9-9A1E-512E6EB78E66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1B72697-2D3F-4A91-9FF1-F98D43B08C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698C6A3-F0CA-4E6C-83B3-103EDD065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55E8929-9701-4E01-A581-8AF015A5E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DEF335-AA3D-4BBD-9481-129D4B787E8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83471DE-D9C8-47B2-974D-2E0FB0A335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8F3049D-2947-4813-9A32-6B453020F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914E2E5-766E-4D6F-8104-380910494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CE3070-02FD-4D7E-8E2A-CEEB613044B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B2FBE19D-96B4-7149-95B4-D56447C9E9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F9E320B-A316-3545-9269-3640E88DE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R" altLang="x-none" dirty="0">
              <a:effectLst/>
              <a:ea typeface="ＭＳ Ｐゴシック" panose="020B0600070205080204" pitchFamily="34" charset="-128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2EF2C353-A634-3545-9CC2-41BC85D4B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CA8923-D340-4549-AF4B-D65C31936236}" type="slidenum">
              <a:rPr lang="en-US" altLang="x-none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x-non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8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B2FBE19D-96B4-7149-95B4-D56447C9E9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F9E320B-A316-3545-9269-3640E88DE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R" dirty="0">
              <a:effectLst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2EF2C353-A634-3545-9CC2-41BC85D4B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CA8923-D340-4549-AF4B-D65C31936236}" type="slidenum">
              <a:rPr lang="en-US" altLang="x-none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x-non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4188EC2-00E8-416B-AB1C-BCD58ADEF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A3980F3-51F2-4895-B2D3-F6D515E39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87B2D4A-4556-406D-8AD3-B03C6618D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747C83-3C9E-4D68-B423-9B3E3D98850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49DCB8B-9ED0-4B09-91D4-51A0E7F45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EB26531-74B8-4213-A974-D5B874DD1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7C92FE0-B101-470E-90C4-D04868FDD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EFF687-7C27-4CF9-88B1-455AFF2D1D1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0A3318F-A6A4-4C35-900A-39D1C186B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19462A7-8A58-4608-BEAF-05DCFC3DF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967E537-C455-4F7D-BF01-6C785FDDC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D78A9A-1442-49C5-9E84-D7F88B6D353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6988E66-2344-42FE-9172-41DF55BBF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9D476D6-4B6E-4361-8D6D-0DB57B68B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6B8E874-B943-4A33-AB95-A97051B6E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C3A905-E350-4558-AC27-009BE9B1D6F6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DAA5B4F-6F67-48B5-A79A-1DB5363AF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866D4F3-73C4-42E7-8E8D-CC8AAF692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  <a:p>
            <a:pPr eaLnBrk="1" hangingPunct="1">
              <a:spcBef>
                <a:spcPct val="0"/>
              </a:spcBef>
            </a:pPr>
            <a:endParaRPr lang="LID4096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53E7FBD-BDBA-49C0-AE78-CA0D2B088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F5F11C-9DB2-48BC-ADB6-C8DFD1356D1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638F44-04AF-784D-94DF-A7AABB711D71}"/>
              </a:ext>
            </a:extLst>
          </p:cNvPr>
          <p:cNvSpPr/>
          <p:nvPr userDrawn="1"/>
        </p:nvSpPr>
        <p:spPr>
          <a:xfrm>
            <a:off x="0" y="157163"/>
            <a:ext cx="91440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060E24-6FA2-B542-A5D5-B3159AD24D1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>
            <a:fillRect/>
          </a:stretch>
        </p:blipFill>
        <p:spPr bwMode="auto">
          <a:xfrm>
            <a:off x="5740400" y="3967163"/>
            <a:ext cx="34036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F8DA2-3F03-8C48-BC23-11FE57DBAD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24513"/>
            <a:ext cx="15573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71603" y="1078552"/>
            <a:ext cx="7515071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1786845"/>
            <a:ext cx="7515073" cy="146082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none" baseline="0">
                <a:ln>
                  <a:noFill/>
                </a:ln>
                <a:solidFill>
                  <a:srgbClr val="B1810B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371600" y="3625729"/>
            <a:ext cx="7514523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371600" y="3904451"/>
            <a:ext cx="7514524" cy="2892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371599" y="4587631"/>
            <a:ext cx="7514523" cy="311740"/>
          </a:xfrm>
        </p:spPr>
        <p:txBody>
          <a:bodyPr>
            <a:noAutofit/>
          </a:bodyPr>
          <a:lstStyle>
            <a:lvl1pPr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371599" y="4866353"/>
            <a:ext cx="7514524" cy="28304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300" b="1" i="0" baseline="0">
                <a:solidFill>
                  <a:srgbClr val="B1810B"/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6860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7082-38DF-3B46-BFA2-E284324C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E0146F-07CA-B044-950A-996DD28E65A3}" type="datetimeFigureOut">
              <a:rPr lang="en-US" altLang="x-none"/>
              <a:pPr/>
              <a:t>11/9/2023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EE19B-9F5F-E54D-B436-CB0EDCB6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A3F8-C295-3047-ADED-E7D028F5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756CB1-DEE1-E946-BC0F-162182DBC5C4}" type="slidenum">
              <a:rPr lang="en-US" altLang="x-none"/>
              <a:pPr/>
              <a:t>‹N›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43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A605-90AB-4BA4-BD2C-4C4C08E0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0F3A401-3255-43B0-8C72-91A8574EFF97}" type="datetimeFigureOut">
              <a:rPr lang="en-US" altLang="x-none"/>
              <a:pPr>
                <a:defRPr/>
              </a:pPr>
              <a:t>11/9/2023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9B5AC-F49A-4A62-8E9A-B2A618A7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D434-073F-4B32-81E9-2DA860FB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50A36E4-ED3D-4D4D-B089-04AD84839C7C}" type="slidenum">
              <a:rPr lang="en-US" altLang="x-none"/>
              <a:pPr>
                <a:defRPr/>
              </a:pPr>
              <a:t>‹N›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394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6444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4917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50445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189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7505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2513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468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6752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5A945-3F6C-3F41-B4FB-3E6A7E95ACED}"/>
              </a:ext>
            </a:extLst>
          </p:cNvPr>
          <p:cNvSpPr/>
          <p:nvPr userDrawn="1"/>
        </p:nvSpPr>
        <p:spPr>
          <a:xfrm>
            <a:off x="0" y="157163"/>
            <a:ext cx="91440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0360284-1255-104A-8E5E-789F5F7F7F8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>
            <a:fillRect/>
          </a:stretch>
        </p:blipFill>
        <p:spPr bwMode="auto">
          <a:xfrm>
            <a:off x="5740400" y="3967163"/>
            <a:ext cx="34036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96567D5-6909-E247-81D2-9C75DE79FF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607050"/>
            <a:ext cx="15573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62779" y="1286037"/>
            <a:ext cx="7515071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rgbClr val="B1810B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777" y="1994330"/>
            <a:ext cx="7515073" cy="146082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ln>
                  <a:noFill/>
                </a:ln>
                <a:solidFill>
                  <a:schemeClr val="tx1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128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226FDB-1F85-D644-A072-56BD502A864B}"/>
              </a:ext>
            </a:extLst>
          </p:cNvPr>
          <p:cNvSpPr/>
          <p:nvPr userDrawn="1"/>
        </p:nvSpPr>
        <p:spPr>
          <a:xfrm>
            <a:off x="0" y="0"/>
            <a:ext cx="9144000" cy="1331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45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Only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5807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&amp; Picture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3844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wo Content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2991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mparison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3556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9826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4329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641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062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+ N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9B5E95-C27A-5F47-B6C4-651A67AFE527}"/>
              </a:ext>
            </a:extLst>
          </p:cNvPr>
          <p:cNvSpPr/>
          <p:nvPr userDrawn="1"/>
        </p:nvSpPr>
        <p:spPr>
          <a:xfrm>
            <a:off x="0" y="157163"/>
            <a:ext cx="91440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illustration - no words-04.png">
            <a:extLst>
              <a:ext uri="{FF2B5EF4-FFF2-40B4-BE49-F238E27FC236}">
                <a16:creationId xmlns:a16="http://schemas.microsoft.com/office/drawing/2014/main" id="{1143715A-12BC-9F45-A3A4-FBFFB6B6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1" r="29138"/>
          <a:stretch>
            <a:fillRect/>
          </a:stretch>
        </p:blipFill>
        <p:spPr bwMode="auto">
          <a:xfrm>
            <a:off x="4702175" y="0"/>
            <a:ext cx="44418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none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none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3512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5BA3F-A9A5-D241-8701-E6238248E78B}"/>
              </a:ext>
            </a:extLst>
          </p:cNvPr>
          <p:cNvSpPr/>
          <p:nvPr userDrawn="1"/>
        </p:nvSpPr>
        <p:spPr>
          <a:xfrm>
            <a:off x="0" y="0"/>
            <a:ext cx="9144000" cy="1331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73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C30B5-3B9E-8D46-9339-51192A655AC8}"/>
              </a:ext>
            </a:extLst>
          </p:cNvPr>
          <p:cNvSpPr/>
          <p:nvPr userDrawn="1"/>
        </p:nvSpPr>
        <p:spPr>
          <a:xfrm>
            <a:off x="0" y="157163"/>
            <a:ext cx="91440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D7D666A-058B-1B4B-BC15-E79DD36CA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>
            <a:fillRect/>
          </a:stretch>
        </p:blipFill>
        <p:spPr bwMode="auto">
          <a:xfrm>
            <a:off x="5740400" y="3967163"/>
            <a:ext cx="34036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1821C0B-6DEE-954B-9590-89C0D2B04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695950"/>
            <a:ext cx="15573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362777" y="1571854"/>
            <a:ext cx="7514523" cy="48413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362777" y="2055985"/>
            <a:ext cx="7514524" cy="27664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2777" y="2346708"/>
            <a:ext cx="7514524" cy="27664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362777" y="2637431"/>
            <a:ext cx="7514524" cy="27664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300" b="1">
                <a:solidFill>
                  <a:srgbClr val="B1810B"/>
                </a:solidFill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2095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theme" Target="../theme/theme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961DA-F49B-5B48-B9D3-B70EEDB8921D}"/>
              </a:ext>
            </a:extLst>
          </p:cNvPr>
          <p:cNvSpPr/>
          <p:nvPr userDrawn="1"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E11FE5-4686-6346-89CC-B26A5BBB1E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6713" y="1620838"/>
            <a:ext cx="83264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TextBox 15">
            <a:extLst>
              <a:ext uri="{FF2B5EF4-FFF2-40B4-BE49-F238E27FC236}">
                <a16:creationId xmlns:a16="http://schemas.microsoft.com/office/drawing/2014/main" id="{2040C70D-6310-0041-A200-EFA0E1CA9D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1535113"/>
            <a:ext cx="832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0AE84-A4EB-E646-BC83-3BDC099DA534}"/>
              </a:ext>
            </a:extLst>
          </p:cNvPr>
          <p:cNvSpPr/>
          <p:nvPr userDrawn="1"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3">
            <a:extLst>
              <a:ext uri="{FF2B5EF4-FFF2-40B4-BE49-F238E27FC236}">
                <a16:creationId xmlns:a16="http://schemas.microsoft.com/office/drawing/2014/main" id="{0FB9B830-8A13-9C4D-98DA-9843F11BD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825" y="6519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5">
            <a:extLst>
              <a:ext uri="{FF2B5EF4-FFF2-40B4-BE49-F238E27FC236}">
                <a16:creationId xmlns:a16="http://schemas.microsoft.com/office/drawing/2014/main" id="{E5EA5988-5826-084A-A0DB-13C012FFE6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80075"/>
            <a:ext cx="15573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79" r:id="rId3"/>
    <p:sldLayoutId id="2147484080" r:id="rId4"/>
    <p:sldLayoutId id="2147484081" r:id="rId5"/>
    <p:sldLayoutId id="2147484082" r:id="rId6"/>
    <p:sldLayoutId id="2147484097" r:id="rId7"/>
    <p:sldLayoutId id="2147484098" r:id="rId8"/>
    <p:sldLayoutId id="2147484099" r:id="rId9"/>
    <p:sldLayoutId id="2147484102" r:id="rId10"/>
    <p:sldLayoutId id="2147484105" r:id="rId11"/>
  </p:sldLayoutIdLst>
  <p:transition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latin typeface="Impact"/>
          <a:ea typeface="ＭＳ Ｐゴシック" charset="0"/>
          <a:cs typeface="Impac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B8F504-5050-F244-A8A1-01705E04666C}"/>
              </a:ext>
            </a:extLst>
          </p:cNvPr>
          <p:cNvSpPr/>
          <p:nvPr userDrawn="1"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1B264AE6-75C8-EF47-B210-B37E6DEAA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6713" y="1620838"/>
            <a:ext cx="83264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2052" name="TextBox 15">
            <a:extLst>
              <a:ext uri="{FF2B5EF4-FFF2-40B4-BE49-F238E27FC236}">
                <a16:creationId xmlns:a16="http://schemas.microsoft.com/office/drawing/2014/main" id="{0B891AB4-0A73-5F4F-A3A4-D378781774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1535113"/>
            <a:ext cx="832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21CA6-3A33-B44A-8BE3-43F81A582151}"/>
              </a:ext>
            </a:extLst>
          </p:cNvPr>
          <p:cNvSpPr/>
          <p:nvPr userDrawn="1"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extBox 3">
            <a:extLst>
              <a:ext uri="{FF2B5EF4-FFF2-40B4-BE49-F238E27FC236}">
                <a16:creationId xmlns:a16="http://schemas.microsoft.com/office/drawing/2014/main" id="{B0F2BED7-F5E7-5648-A3AD-E857A7DFD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825" y="6519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001B1B7F-D6E9-6E4B-A72A-C185D9F8BA26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6563" r="33359" b="59064"/>
          <a:stretch>
            <a:fillRect/>
          </a:stretch>
        </p:blipFill>
        <p:spPr bwMode="auto">
          <a:xfrm>
            <a:off x="0" y="138113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649F2FC-7583-FF4C-9370-2673F11575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95950"/>
            <a:ext cx="15573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</p:sldLayoutIdLst>
  <p:transition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latin typeface="Impact"/>
          <a:ea typeface="ＭＳ Ｐゴシック" charset="0"/>
          <a:cs typeface="Impac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9C64F-8E19-D841-B1F7-0AA7A0E5AEA5}"/>
              </a:ext>
            </a:extLst>
          </p:cNvPr>
          <p:cNvSpPr/>
          <p:nvPr userDrawn="1"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5B03B7D-5847-C14B-81D1-2A839B7A14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6713" y="1620838"/>
            <a:ext cx="83264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076" name="TextBox 15">
            <a:extLst>
              <a:ext uri="{FF2B5EF4-FFF2-40B4-BE49-F238E27FC236}">
                <a16:creationId xmlns:a16="http://schemas.microsoft.com/office/drawing/2014/main" id="{A2BB8ADA-1748-E04B-9C72-F978DC11F7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1535113"/>
            <a:ext cx="832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9550-A334-5F4C-A110-BC18680A3BC7}"/>
              </a:ext>
            </a:extLst>
          </p:cNvPr>
          <p:cNvSpPr/>
          <p:nvPr userDrawn="1"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extBox 3">
            <a:extLst>
              <a:ext uri="{FF2B5EF4-FFF2-40B4-BE49-F238E27FC236}">
                <a16:creationId xmlns:a16="http://schemas.microsoft.com/office/drawing/2014/main" id="{56067562-2178-EF41-84B4-B704F8EFAF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825" y="6519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3959C5DF-6610-5D44-966E-C8642AD07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6256338"/>
            <a:ext cx="668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7F7F7F"/>
                </a:solidFill>
                <a:latin typeface="Arial" charset="0"/>
              </a:rPr>
              <a:t>polytechnic.purdue.edu		/ TechPurdue		#PurduePolytechnic</a:t>
            </a:r>
          </a:p>
        </p:txBody>
      </p: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8C1D6B79-7545-5944-8AC8-89FDC643FE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2650" y="6256338"/>
            <a:ext cx="1150938" cy="250825"/>
            <a:chOff x="2152259" y="6255981"/>
            <a:chExt cx="1150965" cy="251730"/>
          </a:xfrm>
        </p:grpSpPr>
        <p:pic>
          <p:nvPicPr>
            <p:cNvPr id="11274" name="Picture 2">
              <a:extLst>
                <a:ext uri="{FF2B5EF4-FFF2-40B4-BE49-F238E27FC236}">
                  <a16:creationId xmlns:a16="http://schemas.microsoft.com/office/drawing/2014/main" id="{3BFA2789-C8B2-C242-B462-1AFC5E24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59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5" name="Picture 3">
              <a:extLst>
                <a:ext uri="{FF2B5EF4-FFF2-40B4-BE49-F238E27FC236}">
                  <a16:creationId xmlns:a16="http://schemas.microsoft.com/office/drawing/2014/main" id="{16A244C6-E46A-1A4E-8AA8-0D94192F1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876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6" name="Picture 4">
              <a:extLst>
                <a:ext uri="{FF2B5EF4-FFF2-40B4-BE49-F238E27FC236}">
                  <a16:creationId xmlns:a16="http://schemas.microsoft.com/office/drawing/2014/main" id="{34462335-DED1-064D-B824-1C035F158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7" name="Picture 12">
              <a:extLst>
                <a:ext uri="{FF2B5EF4-FFF2-40B4-BE49-F238E27FC236}">
                  <a16:creationId xmlns:a16="http://schemas.microsoft.com/office/drawing/2014/main" id="{ACF828B9-64CA-6947-AF2C-4E0BE701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3" name="Picture 13">
            <a:extLst>
              <a:ext uri="{FF2B5EF4-FFF2-40B4-BE49-F238E27FC236}">
                <a16:creationId xmlns:a16="http://schemas.microsoft.com/office/drawing/2014/main" id="{E2FF1ACA-1574-5C44-A6CE-7141E44AA04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95950"/>
            <a:ext cx="15573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104" r:id="rId5"/>
  </p:sldLayoutIdLst>
  <p:transition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latin typeface="Impact"/>
          <a:ea typeface="ＭＳ Ｐゴシック" charset="0"/>
          <a:cs typeface="Impac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6660F-A192-D34F-8AE7-743A094B7881}"/>
              </a:ext>
            </a:extLst>
          </p:cNvPr>
          <p:cNvSpPr/>
          <p:nvPr userDrawn="1"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319DB320-F789-9840-AF00-B2C46385F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6713" y="1620838"/>
            <a:ext cx="83264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100" name="TextBox 15">
            <a:extLst>
              <a:ext uri="{FF2B5EF4-FFF2-40B4-BE49-F238E27FC236}">
                <a16:creationId xmlns:a16="http://schemas.microsoft.com/office/drawing/2014/main" id="{3DC38BB6-36A7-DE42-9503-71F65EC130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1535113"/>
            <a:ext cx="832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C361E-7F03-A049-805F-71D0B48E8028}"/>
              </a:ext>
            </a:extLst>
          </p:cNvPr>
          <p:cNvSpPr/>
          <p:nvPr userDrawn="1"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TextBox 3">
            <a:extLst>
              <a:ext uri="{FF2B5EF4-FFF2-40B4-BE49-F238E27FC236}">
                <a16:creationId xmlns:a16="http://schemas.microsoft.com/office/drawing/2014/main" id="{67AD4480-CE28-5940-9DF1-C5069D83D9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825" y="6519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4103" name="TextBox 7">
            <a:extLst>
              <a:ext uri="{FF2B5EF4-FFF2-40B4-BE49-F238E27FC236}">
                <a16:creationId xmlns:a16="http://schemas.microsoft.com/office/drawing/2014/main" id="{AA1A486B-64B1-9348-A719-E76B096ED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713" y="6256338"/>
            <a:ext cx="668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427163" algn="l"/>
                <a:tab pos="2917825" algn="l"/>
                <a:tab pos="3771900" algn="l"/>
                <a:tab pos="3998913" algn="l"/>
              </a:tabLs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7F7F7F"/>
                </a:solidFill>
                <a:latin typeface="Arial" charset="0"/>
              </a:rPr>
              <a:t>polytechnic.purdue.edu		/ TechPurdue		#PurduePolytechnic</a:t>
            </a:r>
          </a:p>
        </p:txBody>
      </p:sp>
      <p:grpSp>
        <p:nvGrpSpPr>
          <p:cNvPr id="13320" name="Group 8">
            <a:extLst>
              <a:ext uri="{FF2B5EF4-FFF2-40B4-BE49-F238E27FC236}">
                <a16:creationId xmlns:a16="http://schemas.microsoft.com/office/drawing/2014/main" id="{DE182868-BF9E-4046-A596-C42FD2E61D4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2650" y="6256338"/>
            <a:ext cx="1150938" cy="250825"/>
            <a:chOff x="2152259" y="6255981"/>
            <a:chExt cx="1150965" cy="251730"/>
          </a:xfrm>
        </p:grpSpPr>
        <p:pic>
          <p:nvPicPr>
            <p:cNvPr id="13323" name="Picture 2">
              <a:extLst>
                <a:ext uri="{FF2B5EF4-FFF2-40B4-BE49-F238E27FC236}">
                  <a16:creationId xmlns:a16="http://schemas.microsoft.com/office/drawing/2014/main" id="{BE92AECC-5892-F44B-B89A-838931398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59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4" name="Picture 3">
              <a:extLst>
                <a:ext uri="{FF2B5EF4-FFF2-40B4-BE49-F238E27FC236}">
                  <a16:creationId xmlns:a16="http://schemas.microsoft.com/office/drawing/2014/main" id="{123BCA24-5B5A-AB41-A861-B79E2ADC8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876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5" name="Picture 4">
              <a:extLst>
                <a:ext uri="{FF2B5EF4-FFF2-40B4-BE49-F238E27FC236}">
                  <a16:creationId xmlns:a16="http://schemas.microsoft.com/office/drawing/2014/main" id="{A06BDE3B-6DE7-0444-9CAE-D4D0E878E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6" name="Picture 12">
              <a:extLst>
                <a:ext uri="{FF2B5EF4-FFF2-40B4-BE49-F238E27FC236}">
                  <a16:creationId xmlns:a16="http://schemas.microsoft.com/office/drawing/2014/main" id="{8B645419-91D4-AE49-B3AC-D7CEDC76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13">
            <a:extLst>
              <a:ext uri="{FF2B5EF4-FFF2-40B4-BE49-F238E27FC236}">
                <a16:creationId xmlns:a16="http://schemas.microsoft.com/office/drawing/2014/main" id="{53ABBC26-A624-B942-AFB9-87F8003A979A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6563" r="33359" b="59064"/>
          <a:stretch>
            <a:fillRect/>
          </a:stretch>
        </p:blipFill>
        <p:spPr bwMode="auto">
          <a:xfrm>
            <a:off x="0" y="138113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>
            <a:extLst>
              <a:ext uri="{FF2B5EF4-FFF2-40B4-BE49-F238E27FC236}">
                <a16:creationId xmlns:a16="http://schemas.microsoft.com/office/drawing/2014/main" id="{916632E6-AD3F-274E-A288-70B3BC913D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95950"/>
            <a:ext cx="15573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</p:sldLayoutIdLst>
  <p:transition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latin typeface="Impact"/>
          <a:ea typeface="ＭＳ Ｐゴシック" charset="0"/>
          <a:cs typeface="Impac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D19B23"/>
          </a:solidFill>
          <a:latin typeface="Impac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29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audio" Target="../media/media1.m4a"/><Relationship Id="rId7" Type="http://schemas.openxmlformats.org/officeDocument/2006/relationships/image" Target="../media/image26.png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95"/>
            <a:ext cx="9144000" cy="61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39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794896-2E53-4D83-BA56-B3EE3A5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793875"/>
            <a:ext cx="5632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IN" dirty="0"/>
              <a:t>Digital Twins in AAM: Design &amp; remote testing prototypes - </a:t>
            </a:r>
            <a:r>
              <a:rPr lang="en-IN" dirty="0" err="1"/>
              <a:t>eVTOL</a:t>
            </a:r>
            <a:r>
              <a:rPr lang="en-IN" dirty="0"/>
              <a:t> aircraft simulator devices. </a:t>
            </a:r>
          </a:p>
          <a:p>
            <a:pPr marL="0" indent="0" algn="just">
              <a:defRPr/>
            </a:pPr>
            <a:endParaRPr lang="en-IN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IN" dirty="0"/>
              <a:t>HCD in different configurations and scenarios, allowing the research team to identify human factor – certification – training issues and optimize performance (Training – Certification requirements) before the physical prototype is built.</a:t>
            </a:r>
            <a:endParaRPr lang="en-US" altLang="en-US" b="1" dirty="0"/>
          </a:p>
        </p:txBody>
      </p:sp>
      <p:pic>
        <p:nvPicPr>
          <p:cNvPr id="27652" name="Picture 42" descr="Photos">
            <a:extLst>
              <a:ext uri="{FF2B5EF4-FFF2-40B4-BE49-F238E27FC236}">
                <a16:creationId xmlns:a16="http://schemas.microsoft.com/office/drawing/2014/main" id="{588515F0-4E54-47E3-86F4-27A18650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27225"/>
            <a:ext cx="264953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8FDF80-1930-43F1-89CD-23A1BBA03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4518025"/>
            <a:ext cx="63134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1800">
                <a:latin typeface="Times New Roman" panose="02020603050405020304" pitchFamily="18" charset="0"/>
              </a:rPr>
              <a:t>Purdue focus on: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Times New Roman" panose="02020603050405020304" pitchFamily="18" charset="0"/>
              </a:rPr>
              <a:t>Human Factors and Ergonomics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Times New Roman" panose="02020603050405020304" pitchFamily="18" charset="0"/>
              </a:rPr>
              <a:t>Information Technology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Times New Roman" panose="02020603050405020304" pitchFamily="18" charset="0"/>
              </a:rPr>
              <a:t>Operational Domain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Times New Roman" panose="02020603050405020304" pitchFamily="18" charset="0"/>
              </a:rPr>
              <a:t>Systems Engineering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12F16-E2F0-49E4-8E6A-15DF846C8BE5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</p:spTree>
    <p:custDataLst>
      <p:tags r:id="rId1"/>
    </p:custDataLst>
  </p:cSld>
  <p:clrMapOvr>
    <a:masterClrMapping/>
  </p:clrMapOvr>
  <p:transition advTm="871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3D8585-1D23-074D-9C68-5F8944437A1F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2400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50BB6099-620F-4A6F-94E1-DF0B37D1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541463"/>
            <a:ext cx="17224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Timeline&#10;&#10;Description automatically generated">
            <a:extLst>
              <a:ext uri="{FF2B5EF4-FFF2-40B4-BE49-F238E27FC236}">
                <a16:creationId xmlns:a16="http://schemas.microsoft.com/office/drawing/2014/main" id="{54B46950-303A-4D7A-9363-24113872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541463"/>
            <a:ext cx="59975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1" descr="SERA Logo">
            <a:extLst>
              <a:ext uri="{FF2B5EF4-FFF2-40B4-BE49-F238E27FC236}">
                <a16:creationId xmlns:a16="http://schemas.microsoft.com/office/drawing/2014/main" id="{8410D3B5-C3A8-4397-9FB4-D12317ACBB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7421" name="Picture 13" descr="Photo simulation screen showing various flights for transportation and passengers.">
            <a:extLst>
              <a:ext uri="{FF2B5EF4-FFF2-40B4-BE49-F238E27FC236}">
                <a16:creationId xmlns:a16="http://schemas.microsoft.com/office/drawing/2014/main" id="{C7BC7C84-F5C7-48E7-A60B-A4CB5482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332163"/>
            <a:ext cx="2981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C2E9E-811D-4796-A297-F4A85D12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3" r="40504"/>
          <a:stretch>
            <a:fillRect/>
          </a:stretch>
        </p:blipFill>
        <p:spPr bwMode="auto">
          <a:xfrm>
            <a:off x="2665413" y="5343525"/>
            <a:ext cx="20589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STi logo">
            <a:extLst>
              <a:ext uri="{FF2B5EF4-FFF2-40B4-BE49-F238E27FC236}">
                <a16:creationId xmlns:a16="http://schemas.microsoft.com/office/drawing/2014/main" id="{87C60859-82AE-45DA-84EF-95705D24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117975"/>
            <a:ext cx="1731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ASTi @ Autobahn Speedway - YouTube">
            <a:extLst>
              <a:ext uri="{FF2B5EF4-FFF2-40B4-BE49-F238E27FC236}">
                <a16:creationId xmlns:a16="http://schemas.microsoft.com/office/drawing/2014/main" id="{8FF86598-FBA8-4FC8-87ED-A4B125E7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332163"/>
            <a:ext cx="2771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928D13-A3A1-48F5-989E-1218D2F9226A}"/>
              </a:ext>
            </a:extLst>
          </p:cNvPr>
          <p:cNvSpPr txBox="1">
            <a:spLocks/>
          </p:cNvSpPr>
          <p:nvPr/>
        </p:nvSpPr>
        <p:spPr bwMode="auto">
          <a:xfrm>
            <a:off x="174172" y="0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</p:spTree>
    <p:custDataLst>
      <p:tags r:id="rId1"/>
    </p:custDataLst>
  </p:cSld>
  <p:clrMapOvr>
    <a:masterClrMapping/>
  </p:clrMapOvr>
  <p:transition advTm="751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241DF6-D7A8-4C1B-8123-4DA39FFFF5D7}"/>
              </a:ext>
            </a:extLst>
          </p:cNvPr>
          <p:cNvSpPr txBox="1">
            <a:spLocks/>
          </p:cNvSpPr>
          <p:nvPr/>
        </p:nvSpPr>
        <p:spPr bwMode="auto">
          <a:xfrm>
            <a:off x="0" y="34112"/>
            <a:ext cx="9143999" cy="100492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D6292D-AC26-47E6-A3B3-91BA8D8D2AE7}"/>
              </a:ext>
            </a:extLst>
          </p:cNvPr>
          <p:cNvGraphicFramePr>
            <a:graphicFrameLocks noGrp="1"/>
          </p:cNvGraphicFramePr>
          <p:nvPr/>
        </p:nvGraphicFramePr>
        <p:xfrm>
          <a:off x="425450" y="1624013"/>
          <a:ext cx="5316538" cy="3516312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3472978749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83537000"/>
                    </a:ext>
                  </a:extLst>
                </a:gridCol>
              </a:tblGrid>
              <a:tr h="557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CBTA competencies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Pilot competencies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86901"/>
                  </a:ext>
                </a:extLst>
              </a:tr>
              <a:tr h="336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Application of Knowledge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6089"/>
                  </a:ext>
                </a:extLst>
              </a:tr>
              <a:tr h="413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Application of Procedures and Compliance with Regulations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05029"/>
                  </a:ext>
                </a:extLst>
              </a:tr>
              <a:tr h="31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Communication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67937"/>
                  </a:ext>
                </a:extLst>
              </a:tr>
              <a:tr h="336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Aeroplane Flight Path Management, automation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4548"/>
                  </a:ext>
                </a:extLst>
              </a:tr>
              <a:tr h="342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Aeroplane Flight Path Management, manual control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14896"/>
                  </a:ext>
                </a:extLst>
              </a:tr>
              <a:tr h="336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Leadership &amp; Teamwork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59"/>
                  </a:ext>
                </a:extLst>
              </a:tr>
              <a:tr h="336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Problem Solving &amp; Decision Making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28273"/>
                  </a:ext>
                </a:extLst>
              </a:tr>
              <a:tr h="342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Situation Awareness and Management of Information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86084"/>
                  </a:ext>
                </a:extLst>
              </a:tr>
              <a:tr h="197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Workload Management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07571"/>
                  </a:ext>
                </a:extLst>
              </a:tr>
            </a:tbl>
          </a:graphicData>
        </a:graphic>
      </p:graphicFrame>
      <p:pic>
        <p:nvPicPr>
          <p:cNvPr id="21542" name="Picture 19" descr="ASTi @ Autobahn Speedway - YouTube">
            <a:extLst>
              <a:ext uri="{FF2B5EF4-FFF2-40B4-BE49-F238E27FC236}">
                <a16:creationId xmlns:a16="http://schemas.microsoft.com/office/drawing/2014/main" id="{CFBD774C-5151-4F74-A181-CF70BB9F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624013"/>
            <a:ext cx="27701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9">
            <a:extLst>
              <a:ext uri="{FF2B5EF4-FFF2-40B4-BE49-F238E27FC236}">
                <a16:creationId xmlns:a16="http://schemas.microsoft.com/office/drawing/2014/main" id="{0D0B9BD9-7C63-439B-AAF5-07E63CCA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654425"/>
            <a:ext cx="28638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51A1CC-3430-4F4F-9BAD-E923A2DFE38E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</p:spTree>
    <p:custDataLst>
      <p:tags r:id="rId1"/>
    </p:custDataLst>
  </p:cSld>
  <p:clrMapOvr>
    <a:masterClrMapping/>
  </p:clrMapOvr>
  <p:transition advTm="75405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52CE68-2677-40B5-9C2E-4D18B449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508125"/>
            <a:ext cx="5616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C07F96-0166-4822-985B-357205287383}"/>
              </a:ext>
            </a:extLst>
          </p:cNvPr>
          <p:cNvSpPr txBox="1">
            <a:spLocks/>
          </p:cNvSpPr>
          <p:nvPr/>
        </p:nvSpPr>
        <p:spPr bwMode="auto">
          <a:xfrm>
            <a:off x="1" y="136567"/>
            <a:ext cx="9143999" cy="6999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24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D58745B4-2C1C-42F2-B385-F34054D4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987425"/>
            <a:ext cx="28892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BA93FE8F-260B-4FE7-8848-1777C705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943350"/>
            <a:ext cx="204628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24285FE-FA93-4FAC-8C29-E8CF4AA452D1}"/>
              </a:ext>
            </a:extLst>
          </p:cNvPr>
          <p:cNvSpPr txBox="1">
            <a:spLocks/>
          </p:cNvSpPr>
          <p:nvPr/>
        </p:nvSpPr>
        <p:spPr bwMode="auto">
          <a:xfrm>
            <a:off x="544947" y="4458648"/>
            <a:ext cx="2632593" cy="55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1800" b="1" kern="1200" baseline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/>
              <a:t>Dr. Dimitrios Ziakkas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/>
              <a:t>Assistant Professor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55A9ED-802B-45F1-882B-69C766C2C9E9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  <p:pic>
        <p:nvPicPr>
          <p:cNvPr id="12290" name="Picture 2" descr="Partners">
            <a:extLst>
              <a:ext uri="{FF2B5EF4-FFF2-40B4-BE49-F238E27FC236}">
                <a16:creationId xmlns:a16="http://schemas.microsoft.com/office/drawing/2014/main" id="{A7E255CE-73F5-41BB-ABAF-08E617EE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5643698"/>
            <a:ext cx="2667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08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>
            <a:extLst>
              <a:ext uri="{FF2B5EF4-FFF2-40B4-BE49-F238E27FC236}">
                <a16:creationId xmlns:a16="http://schemas.microsoft.com/office/drawing/2014/main" id="{B971AB37-B69C-489F-9767-FF2645AC2E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0538" y="1458913"/>
            <a:ext cx="8788400" cy="9128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l-GR" altLang="en-US" sz="3200"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3200"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3200"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460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hank-you-in-different-languages-2AY7C49.jpg">
            <a:extLst>
              <a:ext uri="{FF2B5EF4-FFF2-40B4-BE49-F238E27FC236}">
                <a16:creationId xmlns:a16="http://schemas.microsoft.com/office/drawing/2014/main" id="{B57CD0D4-92C1-4C96-A6C6-80D78C01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" b="13396"/>
          <a:stretch>
            <a:fillRect/>
          </a:stretch>
        </p:blipFill>
        <p:spPr bwMode="auto">
          <a:xfrm>
            <a:off x="490538" y="1273175"/>
            <a:ext cx="53832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48B99A-E344-4CFF-9ED1-E4167C9CB549}"/>
              </a:ext>
            </a:extLst>
          </p:cNvPr>
          <p:cNvSpPr txBox="1">
            <a:spLocks/>
          </p:cNvSpPr>
          <p:nvPr/>
        </p:nvSpPr>
        <p:spPr bwMode="auto">
          <a:xfrm>
            <a:off x="1" y="136567"/>
            <a:ext cx="9143999" cy="6999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24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11">
            <a:extLst>
              <a:ext uri="{FF2B5EF4-FFF2-40B4-BE49-F238E27FC236}">
                <a16:creationId xmlns:a16="http://schemas.microsoft.com/office/drawing/2014/main" id="{3755AAE5-B34B-4977-9B44-33B50781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189038"/>
            <a:ext cx="317658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>
            <a:extLst>
              <a:ext uri="{FF2B5EF4-FFF2-40B4-BE49-F238E27FC236}">
                <a16:creationId xmlns:a16="http://schemas.microsoft.com/office/drawing/2014/main" id="{49AA2BAD-2ABF-4BA9-83C9-F0966DF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292725"/>
            <a:ext cx="1570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201764-7696-444E-8C6F-9B81F74F91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47E01D1-029F-48E0-B9A8-B3E62898FB14}"/>
              </a:ext>
            </a:extLst>
          </p:cNvPr>
          <p:cNvSpPr txBox="1">
            <a:spLocks/>
          </p:cNvSpPr>
          <p:nvPr/>
        </p:nvSpPr>
        <p:spPr bwMode="auto">
          <a:xfrm>
            <a:off x="490538" y="4610221"/>
            <a:ext cx="2632593" cy="55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1800" b="1" kern="1200" baseline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/>
              <a:t>Dr. Dimitrios Ziakkas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/>
              <a:t>Assistant Professor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77DFB6-7ADD-43EA-8DC5-A79364E8140C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  <p:pic>
        <p:nvPicPr>
          <p:cNvPr id="10242" name="Picture 2" descr="Partners">
            <a:extLst>
              <a:ext uri="{FF2B5EF4-FFF2-40B4-BE49-F238E27FC236}">
                <a16:creationId xmlns:a16="http://schemas.microsoft.com/office/drawing/2014/main" id="{EC384361-7410-489B-92DA-EFEEC67E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5608829"/>
            <a:ext cx="31178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3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>
            <a:extLst>
              <a:ext uri="{FF2B5EF4-FFF2-40B4-BE49-F238E27FC236}">
                <a16:creationId xmlns:a16="http://schemas.microsoft.com/office/drawing/2014/main" id="{3B6BA590-D35D-934A-86FE-E7DE6F12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63" y="1327511"/>
            <a:ext cx="9144000" cy="152804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A Human-Centric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5AFBE-E424-F94F-AAEC-3137D6D8AC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4947" y="3901117"/>
            <a:ext cx="2632593" cy="55753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/>
              <a:t>Dr. Dimitrios Ziakkas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/>
              <a:t>Assistant Professor </a:t>
            </a:r>
          </a:p>
        </p:txBody>
      </p:sp>
      <p:sp>
        <p:nvSpPr>
          <p:cNvPr id="15366" name="Text Placeholder 6">
            <a:extLst>
              <a:ext uri="{FF2B5EF4-FFF2-40B4-BE49-F238E27FC236}">
                <a16:creationId xmlns:a16="http://schemas.microsoft.com/office/drawing/2014/main" id="{17F47B50-824A-1447-94B1-6AB5B4B36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946" y="4750195"/>
            <a:ext cx="2010363" cy="282575"/>
          </a:xfrm>
        </p:spPr>
        <p:txBody>
          <a:bodyPr/>
          <a:lstStyle/>
          <a:p>
            <a:pPr marL="0" indent="0" eaLnBrk="1" hangingPunct="1"/>
            <a:r>
              <a:rPr lang="en-US" altLang="x-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10  November 2023</a:t>
            </a:r>
          </a:p>
        </p:txBody>
      </p:sp>
      <p:pic>
        <p:nvPicPr>
          <p:cNvPr id="2" name="Picture 2" descr="Partners">
            <a:extLst>
              <a:ext uri="{FF2B5EF4-FFF2-40B4-BE49-F238E27FC236}">
                <a16:creationId xmlns:a16="http://schemas.microsoft.com/office/drawing/2014/main" id="{7BFA0095-13E6-49B7-9B37-C29F48EE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63" y="5530489"/>
            <a:ext cx="2667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ateo.eu/template/images/2023rome.jpg">
            <a:extLst>
              <a:ext uri="{FF2B5EF4-FFF2-40B4-BE49-F238E27FC236}">
                <a16:creationId xmlns:a16="http://schemas.microsoft.com/office/drawing/2014/main" id="{81135712-FEFD-4231-B1B4-DD383C51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08" y="3213463"/>
            <a:ext cx="5174192" cy="16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67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5">
            <a:extLst>
              <a:ext uri="{FF2B5EF4-FFF2-40B4-BE49-F238E27FC236}">
                <a16:creationId xmlns:a16="http://schemas.microsoft.com/office/drawing/2014/main" id="{AFD79107-A40E-4335-A652-994474955D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100" y="1998663"/>
            <a:ext cx="2687638" cy="2719387"/>
          </a:xfrm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Recent Studies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Ongoing Studies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9A0F90-143E-436A-9498-E0067202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7" y="200287"/>
            <a:ext cx="8558613" cy="63720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What to expect </a:t>
            </a:r>
          </a:p>
        </p:txBody>
      </p:sp>
      <p:pic>
        <p:nvPicPr>
          <p:cNvPr id="16388" name="Picture 10" descr="Image result for tired">
            <a:extLst>
              <a:ext uri="{FF2B5EF4-FFF2-40B4-BE49-F238E27FC236}">
                <a16:creationId xmlns:a16="http://schemas.microsoft.com/office/drawing/2014/main" id="{BC709365-E19D-4099-922C-EE3276A7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14550"/>
            <a:ext cx="4643438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IHSI Conference">
            <a:extLst>
              <a:ext uri="{FF2B5EF4-FFF2-40B4-BE49-F238E27FC236}">
                <a16:creationId xmlns:a16="http://schemas.microsoft.com/office/drawing/2014/main" id="{23738224-CC56-4E03-A5B9-39D21DF5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11125"/>
            <a:ext cx="6207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22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3D8585-1D23-074D-9C68-5F8944437A1F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EFAC2B0-6683-4DDB-AF92-C46C7ABE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2" y="2093119"/>
            <a:ext cx="17224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Timeline&#10;&#10;Description automatically generated">
            <a:extLst>
              <a:ext uri="{FF2B5EF4-FFF2-40B4-BE49-F238E27FC236}">
                <a16:creationId xmlns:a16="http://schemas.microsoft.com/office/drawing/2014/main" id="{12A9BF7E-50F7-4AE9-8D47-B30C11AA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38613"/>
            <a:ext cx="59975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1" descr="SERA Logo">
            <a:extLst>
              <a:ext uri="{FF2B5EF4-FFF2-40B4-BE49-F238E27FC236}">
                <a16:creationId xmlns:a16="http://schemas.microsoft.com/office/drawing/2014/main" id="{1A6C42D7-B874-41FF-A7EA-B102504A4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AF0C76-D9DC-4870-A5C2-B674972B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>
            <a:fillRect/>
          </a:stretch>
        </p:blipFill>
        <p:spPr bwMode="auto">
          <a:xfrm>
            <a:off x="407988" y="1493838"/>
            <a:ext cx="5683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9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3D8585-1D23-074D-9C68-5F8944437A1F}"/>
              </a:ext>
            </a:extLst>
          </p:cNvPr>
          <p:cNvSpPr txBox="1">
            <a:spLocks/>
          </p:cNvSpPr>
          <p:nvPr/>
        </p:nvSpPr>
        <p:spPr bwMode="auto">
          <a:xfrm>
            <a:off x="1" y="247057"/>
            <a:ext cx="9143999" cy="848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Technology Roadmap in Aviation Industry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23929-308C-41F3-8909-E372ED32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31" y="4032657"/>
            <a:ext cx="1722446" cy="2462710"/>
          </a:xfrm>
          <a:prstGeom prst="rect">
            <a:avLst/>
          </a:prstGeom>
        </p:spPr>
      </p:pic>
      <p:pic>
        <p:nvPicPr>
          <p:cNvPr id="6" name="Picture 5" descr="A picture containing text, sky, flying, clouds&#10;&#10;Description automatically generated">
            <a:extLst>
              <a:ext uri="{FF2B5EF4-FFF2-40B4-BE49-F238E27FC236}">
                <a16:creationId xmlns:a16="http://schemas.microsoft.com/office/drawing/2014/main" id="{0F384A4A-1564-DA1F-5698-E0950FE96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1" y="1332546"/>
            <a:ext cx="1722446" cy="2462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1475-7B0B-F45F-7483-A4B0DA35B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57857" y="2801302"/>
            <a:ext cx="1405516" cy="2009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A1E01-4C95-36F5-3206-854A5837E6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38967" y="2801302"/>
            <a:ext cx="1722446" cy="246271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F1C0331-F25A-B98A-B666-A2A122F14DED}"/>
              </a:ext>
            </a:extLst>
          </p:cNvPr>
          <p:cNvSpPr/>
          <p:nvPr/>
        </p:nvSpPr>
        <p:spPr>
          <a:xfrm rot="19981185">
            <a:off x="4300148" y="5313460"/>
            <a:ext cx="4081584" cy="2707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2" name="Graphic 11" descr="Take Off with solid fill">
            <a:extLst>
              <a:ext uri="{FF2B5EF4-FFF2-40B4-BE49-F238E27FC236}">
                <a16:creationId xmlns:a16="http://schemas.microsoft.com/office/drawing/2014/main" id="{E61A3797-4252-2235-709A-620225277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47955" y="5304010"/>
            <a:ext cx="1557117" cy="1557117"/>
          </a:xfrm>
          <a:prstGeom prst="rect">
            <a:avLst/>
          </a:prstGeom>
          <a:scene3d>
            <a:camera prst="obliqueTopRight">
              <a:rot lat="0" lon="0" rev="0"/>
            </a:camera>
            <a:lightRig rig="twoPt" dir="t">
              <a:rot lat="0" lon="0" rev="0"/>
            </a:lightRig>
          </a:scene3d>
        </p:spPr>
      </p:pic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977B9930-4C65-7256-9EEE-10753EAB2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290" y="1214098"/>
            <a:ext cx="5689649" cy="14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08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3D8585-1D23-074D-9C68-5F8944437A1F}"/>
              </a:ext>
            </a:extLst>
          </p:cNvPr>
          <p:cNvSpPr txBox="1">
            <a:spLocks/>
          </p:cNvSpPr>
          <p:nvPr/>
        </p:nvSpPr>
        <p:spPr bwMode="auto">
          <a:xfrm>
            <a:off x="1" y="247057"/>
            <a:ext cx="9143999" cy="848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Competency-based Training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B1475-7B0B-F45F-7483-A4B0DA35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543" y="1575238"/>
            <a:ext cx="1435341" cy="205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A1E01-4C95-36F5-3206-854A5837E6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1543" y="4107545"/>
            <a:ext cx="1435341" cy="2052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36F11A-4228-C953-AAD0-678BD0B7B963}"/>
              </a:ext>
            </a:extLst>
          </p:cNvPr>
          <p:cNvSpPr/>
          <p:nvPr/>
        </p:nvSpPr>
        <p:spPr>
          <a:xfrm>
            <a:off x="3788014" y="4823195"/>
            <a:ext cx="221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dirty="0">
                <a:ea typeface="ＭＳ Ｐゴシック" charset="0"/>
                <a:cs typeface="ＭＳ Ｐゴシック" charset="0"/>
              </a:rPr>
              <a:t>"Evidence - driven Continuous improvement”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064B6-14EE-7349-B0AD-A2D01E303611}"/>
              </a:ext>
            </a:extLst>
          </p:cNvPr>
          <p:cNvSpPr/>
          <p:nvPr/>
        </p:nvSpPr>
        <p:spPr>
          <a:xfrm>
            <a:off x="6167669" y="3474490"/>
            <a:ext cx="297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</a:t>
            </a:r>
            <a:r>
              <a:rPr lang="uz-Cyrl-UZ" dirty="0">
                <a:ea typeface="ＭＳ Ｐゴシック" charset="0"/>
                <a:cs typeface="ＭＳ Ｐゴシック" charset="0"/>
              </a:rPr>
              <a:t>viation </a:t>
            </a:r>
            <a:r>
              <a:rPr lang="en-US" dirty="0">
                <a:ea typeface="ＭＳ Ｐゴシック" charset="0"/>
                <a:cs typeface="ＭＳ Ｐゴシック" charset="0"/>
              </a:rPr>
              <a:t>E</a:t>
            </a:r>
            <a:r>
              <a:rPr lang="uz-Cyrl-UZ" dirty="0">
                <a:ea typeface="ＭＳ Ｐゴシック" charset="0"/>
                <a:cs typeface="ＭＳ Ｐゴシック" charset="0"/>
              </a:rPr>
              <a:t>ducation </a:t>
            </a: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  <a:r>
              <a:rPr lang="uz-Cyrl-UZ" dirty="0">
                <a:ea typeface="ＭＳ Ｐゴシック" charset="0"/>
                <a:cs typeface="ＭＳ Ｐゴシック" charset="0"/>
              </a:rPr>
              <a:t>ystem</a:t>
            </a:r>
            <a:endParaRPr lang="en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4E555-A8BF-DC52-08AA-F495EC0A65BA}"/>
              </a:ext>
            </a:extLst>
          </p:cNvPr>
          <p:cNvSpPr/>
          <p:nvPr/>
        </p:nvSpPr>
        <p:spPr>
          <a:xfrm>
            <a:off x="2206798" y="3477882"/>
            <a:ext cx="1539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</a:t>
            </a:r>
            <a:r>
              <a:rPr lang="uz-Cyrl-UZ" dirty="0">
                <a:ea typeface="ＭＳ Ｐゴシック" charset="0"/>
                <a:cs typeface="ＭＳ Ｐゴシック" charset="0"/>
              </a:rPr>
              <a:t>irline </a:t>
            </a:r>
            <a:r>
              <a:rPr lang="en-US" dirty="0">
                <a:ea typeface="ＭＳ Ｐゴシック" charset="0"/>
                <a:cs typeface="ＭＳ Ｐゴシック" charset="0"/>
              </a:rPr>
              <a:t>O</a:t>
            </a:r>
            <a:r>
              <a:rPr lang="uz-Cyrl-UZ" dirty="0">
                <a:ea typeface="ＭＳ Ｐゴシック" charset="0"/>
                <a:cs typeface="ＭＳ Ｐゴシック" charset="0"/>
              </a:rPr>
              <a:t>perational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System</a:t>
            </a:r>
            <a:endParaRPr lang="en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E508B-8B79-B992-CDC7-1D10EEC55571}"/>
              </a:ext>
            </a:extLst>
          </p:cNvPr>
          <p:cNvSpPr/>
          <p:nvPr/>
        </p:nvSpPr>
        <p:spPr>
          <a:xfrm>
            <a:off x="3745866" y="1934436"/>
            <a:ext cx="2374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dirty="0">
                <a:ea typeface="ＭＳ Ｐゴシック" charset="0"/>
                <a:cs typeface="ＭＳ Ｐゴシック" charset="0"/>
              </a:rPr>
              <a:t>“Collaborative Engagement with External Partners” </a:t>
            </a:r>
            <a:endParaRPr lang="en-GR" dirty="0"/>
          </a:p>
        </p:txBody>
      </p:sp>
      <p:pic>
        <p:nvPicPr>
          <p:cNvPr id="14" name="Graphic 13" descr="Link with solid fill">
            <a:extLst>
              <a:ext uri="{FF2B5EF4-FFF2-40B4-BE49-F238E27FC236}">
                <a16:creationId xmlns:a16="http://schemas.microsoft.com/office/drawing/2014/main" id="{258E8100-48C8-957D-3E8F-9BFCED302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7410">
            <a:off x="3817085" y="2706969"/>
            <a:ext cx="2267021" cy="2267021"/>
          </a:xfrm>
          <a:prstGeom prst="rect">
            <a:avLst/>
          </a:prstGeom>
        </p:spPr>
      </p:pic>
      <p:sp>
        <p:nvSpPr>
          <p:cNvPr id="15" name="Down Arrow Callout 14">
            <a:extLst>
              <a:ext uri="{FF2B5EF4-FFF2-40B4-BE49-F238E27FC236}">
                <a16:creationId xmlns:a16="http://schemas.microsoft.com/office/drawing/2014/main" id="{9B36C14F-D7C9-CD02-A491-1F50FCCB4D1E}"/>
              </a:ext>
            </a:extLst>
          </p:cNvPr>
          <p:cNvSpPr/>
          <p:nvPr/>
        </p:nvSpPr>
        <p:spPr>
          <a:xfrm>
            <a:off x="3845739" y="1934434"/>
            <a:ext cx="2210862" cy="1368836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Down Arrow Callout 15">
            <a:extLst>
              <a:ext uri="{FF2B5EF4-FFF2-40B4-BE49-F238E27FC236}">
                <a16:creationId xmlns:a16="http://schemas.microsoft.com/office/drawing/2014/main" id="{A7AEFEC9-6E26-6D44-4950-96AEBF013791}"/>
              </a:ext>
            </a:extLst>
          </p:cNvPr>
          <p:cNvSpPr/>
          <p:nvPr/>
        </p:nvSpPr>
        <p:spPr>
          <a:xfrm rot="10800000">
            <a:off x="3827515" y="4401212"/>
            <a:ext cx="2210862" cy="1368836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1EB4EFA6-B8A2-3870-BBB6-EE44C76C1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04196" y="4038933"/>
            <a:ext cx="914400" cy="914400"/>
          </a:xfrm>
          <a:prstGeom prst="rect">
            <a:avLst/>
          </a:prstGeom>
        </p:spPr>
      </p:pic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F7719FE1-8FC2-DF3A-D0CB-140C78B3E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665693" y="2713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25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9D96C8-984B-4BC7-A3D0-4FAE5AAF918C}"/>
              </a:ext>
            </a:extLst>
          </p:cNvPr>
          <p:cNvGraphicFramePr>
            <a:graphicFrameLocks noGrp="1"/>
          </p:cNvGraphicFramePr>
          <p:nvPr/>
        </p:nvGraphicFramePr>
        <p:xfrm>
          <a:off x="3567113" y="1671638"/>
          <a:ext cx="5316537" cy="3514771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1174779749"/>
                    </a:ext>
                  </a:extLst>
                </a:gridCol>
                <a:gridCol w="3829049">
                  <a:extLst>
                    <a:ext uri="{9D8B030D-6E8A-4147-A177-3AD203B41FA5}">
                      <a16:colId xmlns:a16="http://schemas.microsoft.com/office/drawing/2014/main" val="2228978662"/>
                    </a:ext>
                  </a:extLst>
                </a:gridCol>
              </a:tblGrid>
              <a:tr h="556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CBTA competencies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Pilot competencies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50667"/>
                  </a:ext>
                </a:extLst>
              </a:tr>
              <a:tr h="336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Application of Knowledge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80549"/>
                  </a:ext>
                </a:extLst>
              </a:tr>
              <a:tr h="413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Application of Procedures and Compliance with Regulations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566093"/>
                  </a:ext>
                </a:extLst>
              </a:tr>
              <a:tr h="315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Communication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16068"/>
                  </a:ext>
                </a:extLst>
              </a:tr>
              <a:tr h="336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Aeroplane Flight Path Management, automation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70682"/>
                  </a:ext>
                </a:extLst>
              </a:tr>
              <a:tr h="34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Aeroplane Flight Path Management, manual control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58504"/>
                  </a:ext>
                </a:extLst>
              </a:tr>
              <a:tr h="336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Leadership &amp; Teamwork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11335"/>
                  </a:ext>
                </a:extLst>
              </a:tr>
              <a:tr h="336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Problem Solving &amp; Decision Making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53185"/>
                  </a:ext>
                </a:extLst>
              </a:tr>
              <a:tr h="34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Situation Awareness and Management of Information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13781"/>
                  </a:ext>
                </a:extLst>
              </a:tr>
              <a:tr h="197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PC 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Workload Management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4907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EC30D5B-03D8-4BE8-9230-57FACDF4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8463"/>
            <a:ext cx="70532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IN" altLang="en-US" sz="1800">
                <a:cs typeface="Calibri" panose="020F0502020204030204" pitchFamily="34" charset="0"/>
              </a:rPr>
              <a:t>Human Automation/Autonomy Teaming </a:t>
            </a:r>
            <a:endParaRPr lang="en-US" altLang="en-US" sz="2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IN" altLang="en-US" sz="1800">
                <a:cs typeface="Calibri" panose="020F0502020204030204" pitchFamily="34" charset="0"/>
              </a:rPr>
              <a:t>Crew Resource Management (CRM) Principles for Remote and Distributed Teams.</a:t>
            </a:r>
            <a:endParaRPr lang="en-US" altLang="en-US" sz="28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1543" name="Picture 42" descr="Photos">
            <a:extLst>
              <a:ext uri="{FF2B5EF4-FFF2-40B4-BE49-F238E27FC236}">
                <a16:creationId xmlns:a16="http://schemas.microsoft.com/office/drawing/2014/main" id="{97D9FAE5-9C02-47CC-BF27-4C934418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249488"/>
            <a:ext cx="29384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73C604-F1B9-4863-BDE3-6D9FB18EDB06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</p:spTree>
    <p:custDataLst>
      <p:tags r:id="rId1"/>
    </p:custDataLst>
  </p:cSld>
  <p:clrMapOvr>
    <a:masterClrMapping/>
  </p:clrMapOvr>
  <p:transition advTm="716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241DF6-D7A8-4C1B-8123-4DA39FFFF5D7}"/>
              </a:ext>
            </a:extLst>
          </p:cNvPr>
          <p:cNvSpPr txBox="1">
            <a:spLocks/>
          </p:cNvSpPr>
          <p:nvPr/>
        </p:nvSpPr>
        <p:spPr bwMode="auto">
          <a:xfrm>
            <a:off x="0" y="34113"/>
            <a:ext cx="9143999" cy="605968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  <p:sp>
        <p:nvSpPr>
          <p:cNvPr id="21542" name="Rectangle 2">
            <a:extLst>
              <a:ext uri="{FF2B5EF4-FFF2-40B4-BE49-F238E27FC236}">
                <a16:creationId xmlns:a16="http://schemas.microsoft.com/office/drawing/2014/main" id="{9E5CA37C-F743-4D04-A659-2CF2CA325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3" y="2136775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N" altLang="en-US" sz="1800">
                <a:latin typeface="Times New Roman" panose="02020603050405020304" pitchFamily="18" charset="0"/>
              </a:rPr>
              <a:t>Adaptive learning and training analytics powered by artificial intelligence (AI).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N" altLang="en-US" sz="1800">
                <a:latin typeface="Times New Roman" panose="02020603050405020304" pitchFamily="18" charset="0"/>
              </a:rPr>
              <a:t>Training-related behavioral and cognitive methods – Science, Technology, Engineering, and Mathematics,(STEM)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N" altLang="en-US" sz="1800">
                <a:latin typeface="Times New Roman" panose="02020603050405020304" pitchFamily="18" charset="0"/>
              </a:rPr>
              <a:t>AI training operations optimization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N" altLang="en-US" sz="1800">
                <a:latin typeface="Times New Roman" panose="02020603050405020304" pitchFamily="18" charset="0"/>
              </a:rPr>
              <a:t>Flight Operations and Closed-loop Flight Training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N" altLang="en-US" sz="1800">
                <a:latin typeface="Times New Roman" panose="02020603050405020304" pitchFamily="18" charset="0"/>
              </a:rPr>
              <a:t>Independence in Advanced Air Mobility.</a:t>
            </a:r>
          </a:p>
        </p:txBody>
      </p:sp>
      <p:pic>
        <p:nvPicPr>
          <p:cNvPr id="5" name="Picture 4" descr="A diagram of steps to a project&#10;&#10;Description automatically generated">
            <a:extLst>
              <a:ext uri="{FF2B5EF4-FFF2-40B4-BE49-F238E27FC236}">
                <a16:creationId xmlns:a16="http://schemas.microsoft.com/office/drawing/2014/main" id="{09DD1F7A-7B1F-495D-ABEE-6C7F91FC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74" y="2259874"/>
            <a:ext cx="3735756" cy="24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54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>
            <a:extLst>
              <a:ext uri="{FF2B5EF4-FFF2-40B4-BE49-F238E27FC236}">
                <a16:creationId xmlns:a16="http://schemas.microsoft.com/office/drawing/2014/main" id="{42AA60E7-8E83-41A3-B870-7E509462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457325"/>
            <a:ext cx="284321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15D999E1-3823-416D-8625-107C0340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6352"/>
          <a:stretch>
            <a:fillRect/>
          </a:stretch>
        </p:blipFill>
        <p:spPr bwMode="auto">
          <a:xfrm>
            <a:off x="442913" y="1457325"/>
            <a:ext cx="45751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E29F1-C1A7-49CE-B882-3C4A1B7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940175"/>
            <a:ext cx="347186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738A4-7E29-4821-955A-38DD36D6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3805238"/>
            <a:ext cx="12017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E87673-1F55-4158-9EE4-1F5AF236D9B8}"/>
              </a:ext>
            </a:extLst>
          </p:cNvPr>
          <p:cNvSpPr txBox="1">
            <a:spLocks/>
          </p:cNvSpPr>
          <p:nvPr/>
        </p:nvSpPr>
        <p:spPr bwMode="auto">
          <a:xfrm>
            <a:off x="174172" y="55872"/>
            <a:ext cx="8969828" cy="61068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D19B23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19B23"/>
                </a:solidFill>
                <a:latin typeface="Impact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/>
              <a:t>Implementation of Artificial Intelligence in Aviation</a:t>
            </a:r>
          </a:p>
          <a:p>
            <a:pPr algn="ctr">
              <a:lnSpc>
                <a:spcPct val="150000"/>
              </a:lnSpc>
            </a:pPr>
            <a:r>
              <a:rPr lang="en-US" sz="1800" dirty="0"/>
              <a:t>A Human-Centric Approach</a:t>
            </a:r>
          </a:p>
        </p:txBody>
      </p:sp>
    </p:spTree>
    <p:custDataLst>
      <p:tags r:id="rId1"/>
    </p:custDataLst>
  </p:cSld>
  <p:clrMapOvr>
    <a:masterClrMapping/>
  </p:clrMapOvr>
  <p:transition advTm="908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3.1|2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8|36.3|3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1|8.5|9.9|9.3|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ternat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+SocialMe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ternate+SocialMe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0B5B524AA1F41A6485F2A286B7C4C" ma:contentTypeVersion="10" ma:contentTypeDescription="Create a new document." ma:contentTypeScope="" ma:versionID="1866c19102d8d30f4a27fff7713e2afe">
  <xsd:schema xmlns:xsd="http://www.w3.org/2001/XMLSchema" xmlns:xs="http://www.w3.org/2001/XMLSchema" xmlns:p="http://schemas.microsoft.com/office/2006/metadata/properties" xmlns:ns3="28b6058b-89e1-4cbd-80bd-ae3b6c5dfa68" targetNamespace="http://schemas.microsoft.com/office/2006/metadata/properties" ma:root="true" ma:fieldsID="433d5c74bbd36db9c83236ffed3eca76" ns3:_="">
    <xsd:import namespace="28b6058b-89e1-4cbd-80bd-ae3b6c5dfa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6058b-89e1-4cbd-80bd-ae3b6c5dfa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EDF56-B2E3-4CB1-BFCD-92B39AAD9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6058b-89e1-4cbd-80bd-ae3b6c5df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6D5D59-09E4-450F-9E54-817DCD3DFA1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28b6058b-89e1-4cbd-80bd-ae3b6c5dfa68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CABE23-3153-48B8-9FA2-DC8C6975E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34142</TotalTime>
  <Words>416</Words>
  <Application>Microsoft Office PowerPoint</Application>
  <PresentationFormat>Presentazione su schermo (4:3)</PresentationFormat>
  <Paragraphs>109</Paragraphs>
  <Slides>14</Slides>
  <Notes>12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Impact</vt:lpstr>
      <vt:lpstr>Lucida Grande</vt:lpstr>
      <vt:lpstr>Times New Roman</vt:lpstr>
      <vt:lpstr>Wingdings</vt:lpstr>
      <vt:lpstr>Basic</vt:lpstr>
      <vt:lpstr>Alternate Basic</vt:lpstr>
      <vt:lpstr>Basic+SocialMedia</vt:lpstr>
      <vt:lpstr>Alternate+SocialMedia</vt:lpstr>
      <vt:lpstr>Presentazione standard di PowerPoint</vt:lpstr>
      <vt:lpstr>Presentazione standard di PowerPoint</vt:lpstr>
      <vt:lpstr>What to expect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Dr. Dimitrios Ziakkas</dc:creator>
  <cp:lastModifiedBy>ENAC</cp:lastModifiedBy>
  <cp:revision>457</cp:revision>
  <cp:lastPrinted>2012-02-14T22:31:46Z</cp:lastPrinted>
  <dcterms:created xsi:type="dcterms:W3CDTF">2011-09-20T15:44:26Z</dcterms:created>
  <dcterms:modified xsi:type="dcterms:W3CDTF">2023-11-09T15:40:59Z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0x010100F930B5B524AA1F41A6485F2A286B7C4C</vt:lpwstr>
  </property>
</Properties>
</file>